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66" r:id="rId5"/>
    <p:sldId id="275" r:id="rId6"/>
    <p:sldId id="265" r:id="rId7"/>
    <p:sldId id="269" r:id="rId8"/>
    <p:sldId id="268" r:id="rId9"/>
    <p:sldId id="271" r:id="rId10"/>
    <p:sldId id="272" r:id="rId11"/>
    <p:sldId id="273" r:id="rId12"/>
    <p:sldId id="263" r:id="rId13"/>
    <p:sldId id="267" r:id="rId14"/>
    <p:sldId id="262" r:id="rId15"/>
    <p:sldId id="274" r:id="rId16"/>
    <p:sldId id="264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68"/>
    <p:restoredTop sz="94638"/>
  </p:normalViewPr>
  <p:slideViewPr>
    <p:cSldViewPr snapToGrid="0" snapToObjects="1">
      <p:cViewPr varScale="1">
        <p:scale>
          <a:sx n="128" d="100"/>
          <a:sy n="128" d="100"/>
        </p:scale>
        <p:origin x="2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33855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85614" y="910899"/>
            <a:ext cx="6996787" cy="226523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26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9859" y="274639"/>
            <a:ext cx="1826141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862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3776"/>
            <a:ext cx="10972800" cy="555504"/>
          </a:xfrm>
        </p:spPr>
        <p:txBody>
          <a:bodyPr>
            <a:normAutofit/>
          </a:bodyPr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910900"/>
            <a:ext cx="10972800" cy="1764585"/>
          </a:xfrm>
        </p:spPr>
        <p:txBody>
          <a:bodyPr/>
          <a:lstStyle>
            <a:lvl1pPr>
              <a:spcBef>
                <a:spcPts val="0"/>
              </a:spcBef>
              <a:spcAft>
                <a:spcPts val="800"/>
              </a:spcAft>
              <a:defRPr sz="1600"/>
            </a:lvl1pPr>
            <a:lvl2pPr>
              <a:spcBef>
                <a:spcPts val="0"/>
              </a:spcBef>
              <a:spcAft>
                <a:spcPts val="800"/>
              </a:spcAft>
              <a:defRPr sz="1600"/>
            </a:lvl2pPr>
            <a:lvl3pPr>
              <a:spcBef>
                <a:spcPts val="0"/>
              </a:spcBef>
              <a:spcAft>
                <a:spcPts val="800"/>
              </a:spcAft>
              <a:defRPr sz="1600"/>
            </a:lvl3pPr>
            <a:lvl4pPr>
              <a:spcBef>
                <a:spcPts val="0"/>
              </a:spcBef>
              <a:spcAft>
                <a:spcPts val="800"/>
              </a:spcAft>
              <a:defRPr sz="1600"/>
            </a:lvl4pPr>
            <a:lvl5pPr>
              <a:spcBef>
                <a:spcPts val="0"/>
              </a:spcBef>
              <a:spcAft>
                <a:spcPts val="8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23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904134"/>
            <a:ext cx="10363200" cy="502766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49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3293146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3293146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07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066881"/>
            <a:ext cx="5386917" cy="110799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292381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066881"/>
            <a:ext cx="5389033" cy="110799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292381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8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15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300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370152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379656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24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748988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379656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6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3776"/>
            <a:ext cx="10972800" cy="504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910900"/>
            <a:ext cx="10972800" cy="1764585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AD50D-99E6-814A-8CE7-14B12003469B}" type="datetimeFigureOut">
              <a:rPr lang="en-US" smtClean="0"/>
              <a:t>6/9/23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6D959-1FF6-6C43-A6D6-74D0B2383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78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09585" rtl="0" eaLnBrk="1" latinLnBrk="0" hangingPunct="1">
        <a:spcBef>
          <a:spcPct val="0"/>
        </a:spcBef>
        <a:buNone/>
        <a:defRPr sz="2133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ts val="0"/>
        </a:spcBef>
        <a:spcAft>
          <a:spcPts val="800"/>
        </a:spcAft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ts val="0"/>
        </a:spcBef>
        <a:spcAft>
          <a:spcPts val="800"/>
        </a:spcAft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ts val="0"/>
        </a:spcBef>
        <a:spcAft>
          <a:spcPts val="800"/>
        </a:spcAft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ts val="0"/>
        </a:spcBef>
        <a:spcAft>
          <a:spcPts val="800"/>
        </a:spcAft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ts val="0"/>
        </a:spcBef>
        <a:spcAft>
          <a:spcPts val="800"/>
        </a:spcAft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eananderson.ca/2013/10/19/reshape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ropbox.com/request/ksKczHquA6ZIJgCOfADQ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jax523@gmail.com" TargetMode="External"/><Relationship Id="rId2" Type="http://schemas.openxmlformats.org/officeDocument/2006/relationships/hyperlink" Target="mailto:nathan.johnson@mayor.c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7709F-F2E1-F0F8-44C4-5C1E37469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035" y="467897"/>
            <a:ext cx="10363200" cy="1470025"/>
          </a:xfrm>
        </p:spPr>
        <p:txBody>
          <a:bodyPr/>
          <a:lstStyle/>
          <a:p>
            <a:pPr algn="l"/>
            <a:r>
              <a:rPr lang="en-US" dirty="0"/>
              <a:t>2022 - Introduction to R</a:t>
            </a:r>
            <a:br>
              <a:rPr lang="en-US" dirty="0"/>
            </a:br>
            <a:br>
              <a:rPr lang="en-US" dirty="0"/>
            </a:br>
            <a:r>
              <a:rPr lang="en-US" b="0" i="1" dirty="0"/>
              <a:t>Millennium Institute for Integrative Biology - </a:t>
            </a:r>
            <a:r>
              <a:rPr lang="en-US" i="1" dirty="0" err="1"/>
              <a:t>iBio</a:t>
            </a:r>
            <a:endParaRPr lang="en-US" i="1" dirty="0"/>
          </a:p>
        </p:txBody>
      </p:sp>
      <p:pic>
        <p:nvPicPr>
          <p:cNvPr id="2052" name="Picture 4" descr="iBio">
            <a:extLst>
              <a:ext uri="{FF2B5EF4-FFF2-40B4-BE49-F238E27FC236}">
                <a16:creationId xmlns:a16="http://schemas.microsoft.com/office/drawing/2014/main" id="{58C2D48E-8B44-E675-3E1B-48F1DFA10B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" y="4510503"/>
            <a:ext cx="12065000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BIO-LOGO_U - Redbionova">
            <a:extLst>
              <a:ext uri="{FF2B5EF4-FFF2-40B4-BE49-F238E27FC236}">
                <a16:creationId xmlns:a16="http://schemas.microsoft.com/office/drawing/2014/main" id="{710A8BBF-196B-3014-7642-5D0351A065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845"/>
          <a:stretch/>
        </p:blipFill>
        <p:spPr bwMode="auto">
          <a:xfrm>
            <a:off x="8198218" y="620110"/>
            <a:ext cx="3216017" cy="3003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8068E6-33F4-C724-28E7-99BAD5D15B96}"/>
              </a:ext>
            </a:extLst>
          </p:cNvPr>
          <p:cNvSpPr txBox="1"/>
          <p:nvPr/>
        </p:nvSpPr>
        <p:spPr>
          <a:xfrm>
            <a:off x="966952" y="2121693"/>
            <a:ext cx="320472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Instructors</a:t>
            </a:r>
            <a:r>
              <a:rPr lang="en-US" dirty="0"/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Jonathan Maldonado, PhD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Nate Johnson, PhD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Pablo Villarreal, PhD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Tomás </a:t>
            </a:r>
            <a:r>
              <a:rPr lang="en-US" dirty="0" err="1"/>
              <a:t>Moyano</a:t>
            </a:r>
            <a:r>
              <a:rPr lang="en-US" dirty="0"/>
              <a:t>, PhD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162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D77A36A-3454-7F07-245F-2B0F7868F5C0}"/>
              </a:ext>
            </a:extLst>
          </p:cNvPr>
          <p:cNvSpPr txBox="1"/>
          <p:nvPr/>
        </p:nvSpPr>
        <p:spPr>
          <a:xfrm>
            <a:off x="293914" y="1204355"/>
            <a:ext cx="6096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### Global invocation of color</a:t>
            </a:r>
          </a:p>
          <a:p>
            <a:pPr marL="0" indent="0">
              <a:buNone/>
            </a:pP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murders %&gt;% </a:t>
            </a:r>
            <a:r>
              <a:rPr lang="en-US" sz="12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ggplot</a:t>
            </a: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2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aes</a:t>
            </a: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(population, total, label = abb, color=region)) +</a:t>
            </a:r>
          </a:p>
          <a:p>
            <a:pPr marL="0" indent="0">
              <a:buNone/>
            </a:pP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-US" sz="12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geom_label</a:t>
            </a: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### Local "color" overrides global</a:t>
            </a:r>
          </a:p>
          <a:p>
            <a:pPr marL="0" indent="0">
              <a:buNone/>
            </a:pP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murders %&gt;% </a:t>
            </a:r>
            <a:r>
              <a:rPr lang="en-US" sz="12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ggplot</a:t>
            </a: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2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aes</a:t>
            </a: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(population, total, label = abb, color=region)) +</a:t>
            </a:r>
          </a:p>
          <a:p>
            <a:pPr marL="0" indent="0">
              <a:buNone/>
            </a:pP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-US" sz="12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geom_label</a:t>
            </a: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2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aes</a:t>
            </a: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2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color=abb</a:t>
            </a:r>
            <a:r>
              <a:rPr lang="en-US" sz="1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))</a:t>
            </a:r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FCA517-014B-A013-C138-880C6D9D4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452" y="3701143"/>
            <a:ext cx="4135782" cy="30806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36F7CE-11E8-0B54-0C97-86768F3A5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738" y="207139"/>
            <a:ext cx="4087210" cy="3080658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B49CC44F-C400-05F7-152A-FAAF7836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vs Local mappings</a:t>
            </a:r>
          </a:p>
        </p:txBody>
      </p:sp>
    </p:spTree>
    <p:extLst>
      <p:ext uri="{BB962C8B-B14F-4D97-AF65-F5344CB8AC3E}">
        <p14:creationId xmlns:p14="http://schemas.microsoft.com/office/powerpoint/2010/main" val="3476191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EED-22AA-7872-529A-71A668911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36180-851E-B2C1-891A-1EB2651C6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0900"/>
            <a:ext cx="10972800" cy="696601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Read in a table</a:t>
            </a:r>
          </a:p>
          <a:p>
            <a:r>
              <a:rPr lang="en-US" dirty="0" err="1"/>
              <a:t>read.delim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Access (and write) row and column names of a data frame</a:t>
            </a:r>
          </a:p>
          <a:p>
            <a:r>
              <a:rPr lang="en-US" dirty="0" err="1"/>
              <a:t>row.names</a:t>
            </a:r>
            <a:r>
              <a:rPr lang="en-US" dirty="0"/>
              <a:t>()  </a:t>
            </a:r>
            <a:r>
              <a:rPr lang="en-US" dirty="0" err="1"/>
              <a:t>col.names</a:t>
            </a:r>
            <a:r>
              <a:rPr lang="en-US" dirty="0"/>
              <a:t>()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Vectorizing functions</a:t>
            </a:r>
          </a:p>
          <a:p>
            <a:pPr marL="0" indent="0">
              <a:buNone/>
            </a:pPr>
            <a:r>
              <a:rPr lang="en-US" dirty="0"/>
              <a:t>This fills in for functions that don’t have vectorized equivalents mean() vs </a:t>
            </a:r>
            <a:r>
              <a:rPr lang="en-US" dirty="0" err="1"/>
              <a:t>colMeans</a:t>
            </a:r>
            <a:r>
              <a:rPr lang="en-US" dirty="0"/>
              <a:t>()</a:t>
            </a:r>
          </a:p>
          <a:p>
            <a:r>
              <a:rPr lang="en-US" dirty="0"/>
              <a:t>apply()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apply(</a:t>
            </a:r>
            <a:r>
              <a:rPr lang="en-US" dirty="0" err="1"/>
              <a:t>input_table</a:t>
            </a:r>
            <a:r>
              <a:rPr lang="en-US" dirty="0"/>
              <a:t>, direction, function)</a:t>
            </a:r>
          </a:p>
          <a:p>
            <a:pPr marL="0" indent="0">
              <a:buNone/>
            </a:pPr>
            <a:r>
              <a:rPr lang="en-US" dirty="0"/>
              <a:t>Input table: a data frame</a:t>
            </a:r>
          </a:p>
          <a:p>
            <a:pPr marL="0" indent="0">
              <a:buNone/>
            </a:pPr>
            <a:r>
              <a:rPr lang="en-US" dirty="0"/>
              <a:t>Direction: 1 – by rows, 2 – by columns</a:t>
            </a:r>
          </a:p>
          <a:p>
            <a:pPr marL="0" indent="0">
              <a:buNone/>
            </a:pPr>
            <a:r>
              <a:rPr lang="en-US" dirty="0"/>
              <a:t>Function: any function you want to use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Apply(</a:t>
            </a:r>
            <a:r>
              <a:rPr lang="en-US" dirty="0" err="1"/>
              <a:t>df</a:t>
            </a:r>
            <a:r>
              <a:rPr lang="en-US" dirty="0"/>
              <a:t>, 1, mean) ~ </a:t>
            </a:r>
            <a:r>
              <a:rPr lang="en-US" dirty="0" err="1"/>
              <a:t>rowMeans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32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E38287-49A3-990E-31AB-D137B96B9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692" y="2106058"/>
            <a:ext cx="3867358" cy="28686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A9CB77-317B-B098-9A8B-B2EF99AB6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675" y="2420852"/>
            <a:ext cx="3872667" cy="19412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4DBEB9-1B48-17F3-038B-9F7F531EE673}"/>
              </a:ext>
            </a:extLst>
          </p:cNvPr>
          <p:cNvSpPr txBox="1"/>
          <p:nvPr/>
        </p:nvSpPr>
        <p:spPr>
          <a:xfrm>
            <a:off x="1484026" y="1124262"/>
            <a:ext cx="1903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Vector arithmetic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B41B7F-A0A6-E18B-76EE-D98C603676FE}"/>
              </a:ext>
            </a:extLst>
          </p:cNvPr>
          <p:cNvSpPr txBox="1"/>
          <p:nvPr/>
        </p:nvSpPr>
        <p:spPr>
          <a:xfrm>
            <a:off x="6865495" y="1124262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Sorting/ordering functions</a:t>
            </a:r>
          </a:p>
        </p:txBody>
      </p:sp>
    </p:spTree>
    <p:extLst>
      <p:ext uri="{BB962C8B-B14F-4D97-AF65-F5344CB8AC3E}">
        <p14:creationId xmlns:p14="http://schemas.microsoft.com/office/powerpoint/2010/main" val="2003702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AFBD24-CB5E-9031-4D0A-16DECE8CD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085" y="2079563"/>
            <a:ext cx="5696857" cy="331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139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FE50F-B119-F607-0DF2-54348B0F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shape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4D27E0D-2600-8BAE-5C08-EC572736B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804" y="979245"/>
            <a:ext cx="7159295" cy="5369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190783-8904-2C17-ECE9-250185A81659}"/>
              </a:ext>
            </a:extLst>
          </p:cNvPr>
          <p:cNvSpPr txBox="1"/>
          <p:nvPr/>
        </p:nvSpPr>
        <p:spPr>
          <a:xfrm>
            <a:off x="587829" y="1230086"/>
            <a:ext cx="38644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reshape2</a:t>
            </a:r>
            <a:r>
              <a:rPr lang="en-US" dirty="0"/>
              <a:t> package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melt()   Wide to Long</a:t>
            </a:r>
          </a:p>
          <a:p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dcast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  Long to Wide</a:t>
            </a:r>
          </a:p>
          <a:p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aggregate() Long to wide (with aggregation)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CA1F0-D0A3-A76A-8FA2-B148B0FE89FC}"/>
              </a:ext>
            </a:extLst>
          </p:cNvPr>
          <p:cNvSpPr txBox="1"/>
          <p:nvPr/>
        </p:nvSpPr>
        <p:spPr>
          <a:xfrm>
            <a:off x="279901" y="5878755"/>
            <a:ext cx="4826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seananderson.ca</a:t>
            </a:r>
            <a:r>
              <a:rPr lang="en-US" dirty="0">
                <a:hlinkClick r:id="rId3"/>
              </a:rPr>
              <a:t>/2013/10/19/reshape/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416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3E7AFD-3080-22DF-21B7-E2A9EB7C3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662" y="233307"/>
            <a:ext cx="5805108" cy="639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91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EE94A-06BE-A5CC-D8D3-7FD14A7BD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AD462-2FD7-183A-E205-661C15E81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0900"/>
            <a:ext cx="10972800" cy="338554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stringr</a:t>
            </a:r>
            <a:r>
              <a:rPr lang="en-US" dirty="0"/>
              <a:t> package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141B62-1013-A1AD-FC27-2C29B2F82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173" y="2111828"/>
            <a:ext cx="9209398" cy="405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564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BE3D3-2A60-F998-0E51-AD934B039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Tarea</a:t>
            </a:r>
            <a:r>
              <a:rPr lang="en-US" dirty="0"/>
              <a:t> (homework)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96F74-7773-DE34-FCA7-284AB10FB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0900"/>
            <a:ext cx="10972800" cy="581697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Homework 1</a:t>
            </a:r>
          </a:p>
          <a:p>
            <a:r>
              <a:rPr lang="en-US" dirty="0"/>
              <a:t>This will be shared via the public </a:t>
            </a:r>
            <a:r>
              <a:rPr lang="en-US" dirty="0" err="1"/>
              <a:t>github</a:t>
            </a:r>
            <a:r>
              <a:rPr lang="en-US" dirty="0"/>
              <a:t> page – we will write this in an email this weekend.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Need help? Write to me </a:t>
            </a:r>
            <a:r>
              <a:rPr lang="en-US" dirty="0" err="1"/>
              <a:t>Nathan.johnson@mayor.cl</a:t>
            </a:r>
            <a:endParaRPr lang="en-US" dirty="0"/>
          </a:p>
          <a:p>
            <a:r>
              <a:rPr lang="en-US" dirty="0"/>
              <a:t>Homework should be submitted to a ”</a:t>
            </a:r>
            <a:r>
              <a:rPr lang="en-US" dirty="0" err="1"/>
              <a:t>dropbox</a:t>
            </a:r>
            <a:r>
              <a:rPr lang="en-US" dirty="0"/>
              <a:t> requests” folder: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www.dropbox.com</a:t>
            </a:r>
            <a:r>
              <a:rPr lang="en-US" dirty="0">
                <a:hlinkClick r:id="rId2"/>
              </a:rPr>
              <a:t>/request/ksKczHquA6ZIJgCOfADQ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Aim of the homework:</a:t>
            </a:r>
          </a:p>
          <a:p>
            <a:r>
              <a:rPr lang="en-US" dirty="0"/>
              <a:t>Beginning steps for analyzing RNA-seq data.</a:t>
            </a:r>
          </a:p>
          <a:p>
            <a:r>
              <a:rPr lang="en-US" dirty="0"/>
              <a:t>Importing data -&gt; processing it with functions and libraries -&gt; generating basic plots</a:t>
            </a:r>
          </a:p>
          <a:p>
            <a:r>
              <a:rPr lang="en-US" dirty="0"/>
              <a:t>This is a chance to develop your own code to do these steps – </a:t>
            </a:r>
            <a:r>
              <a:rPr lang="en-US" b="1" dirty="0"/>
              <a:t>this will be more difficult!</a:t>
            </a:r>
          </a:p>
          <a:p>
            <a:r>
              <a:rPr lang="en-US" dirty="0"/>
              <a:t>You will need to explore the right way to do things, use help documents (i.e.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?apply()</a:t>
            </a:r>
            <a:r>
              <a:rPr lang="en-US" dirty="0"/>
              <a:t>) and google to solve this homework.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4CBCC6D-762F-498E-C471-06B00D560F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6595126"/>
              </p:ext>
            </p:extLst>
          </p:nvPr>
        </p:nvGraphicFramePr>
        <p:xfrm>
          <a:off x="1128485" y="1834078"/>
          <a:ext cx="4532087" cy="1442524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868995">
                  <a:extLst>
                    <a:ext uri="{9D8B030D-6E8A-4147-A177-3AD203B41FA5}">
                      <a16:colId xmlns:a16="http://schemas.microsoft.com/office/drawing/2014/main" val="3251522534"/>
                    </a:ext>
                  </a:extLst>
                </a:gridCol>
                <a:gridCol w="1075140">
                  <a:extLst>
                    <a:ext uri="{9D8B030D-6E8A-4147-A177-3AD203B41FA5}">
                      <a16:colId xmlns:a16="http://schemas.microsoft.com/office/drawing/2014/main" val="3464993031"/>
                    </a:ext>
                  </a:extLst>
                </a:gridCol>
                <a:gridCol w="2587952">
                  <a:extLst>
                    <a:ext uri="{9D8B030D-6E8A-4147-A177-3AD203B41FA5}">
                      <a16:colId xmlns:a16="http://schemas.microsoft.com/office/drawing/2014/main" val="438769521"/>
                    </a:ext>
                  </a:extLst>
                </a:gridCol>
              </a:tblGrid>
              <a:tr h="360631">
                <a:tc>
                  <a:txBody>
                    <a:bodyPr/>
                    <a:lstStyle/>
                    <a:p>
                      <a:r>
                        <a:rPr lang="en-US" sz="1200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Weekday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008654"/>
                  </a:ext>
                </a:extLst>
              </a:tr>
              <a:tr h="360631">
                <a:tc>
                  <a:txBody>
                    <a:bodyPr/>
                    <a:lstStyle/>
                    <a:p>
                      <a:r>
                        <a:rPr lang="en-US" sz="1200" dirty="0"/>
                        <a:t>May 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Homework assigned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481010"/>
                  </a:ext>
                </a:extLst>
              </a:tr>
              <a:tr h="360631">
                <a:tc>
                  <a:txBody>
                    <a:bodyPr/>
                    <a:lstStyle/>
                    <a:p>
                      <a:r>
                        <a:rPr lang="en-US" sz="1200" dirty="0"/>
                        <a:t>May 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Homework help session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94889"/>
                  </a:ext>
                </a:extLst>
              </a:tr>
              <a:tr h="360631">
                <a:tc>
                  <a:txBody>
                    <a:bodyPr/>
                    <a:lstStyle/>
                    <a:p>
                      <a:r>
                        <a:rPr lang="en-US" sz="1200" dirty="0"/>
                        <a:t>May 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Monday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Homework is </a:t>
                      </a:r>
                      <a:r>
                        <a:rPr lang="en-US" sz="1200" b="1" dirty="0"/>
                        <a:t>due at 5:00pm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413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7925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68959-FF8D-ADFC-7282-8F3C711AF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Calendar of the course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77CB804-66B4-0574-604E-CEF741835DD4}"/>
              </a:ext>
            </a:extLst>
          </p:cNvPr>
          <p:cNvGraphicFramePr>
            <a:graphicFrameLocks noGrp="1"/>
          </p:cNvGraphicFramePr>
          <p:nvPr/>
        </p:nvGraphicFramePr>
        <p:xfrm>
          <a:off x="2595033" y="1216023"/>
          <a:ext cx="8626235" cy="3317586"/>
        </p:xfrm>
        <a:graphic>
          <a:graphicData uri="http://schemas.openxmlformats.org/drawingml/2006/table">
            <a:tbl>
              <a:tblPr/>
              <a:tblGrid>
                <a:gridCol w="925379">
                  <a:extLst>
                    <a:ext uri="{9D8B030D-6E8A-4147-A177-3AD203B41FA5}">
                      <a16:colId xmlns:a16="http://schemas.microsoft.com/office/drawing/2014/main" val="3324574111"/>
                    </a:ext>
                  </a:extLst>
                </a:gridCol>
                <a:gridCol w="925379">
                  <a:extLst>
                    <a:ext uri="{9D8B030D-6E8A-4147-A177-3AD203B41FA5}">
                      <a16:colId xmlns:a16="http://schemas.microsoft.com/office/drawing/2014/main" val="417526919"/>
                    </a:ext>
                  </a:extLst>
                </a:gridCol>
                <a:gridCol w="925379">
                  <a:extLst>
                    <a:ext uri="{9D8B030D-6E8A-4147-A177-3AD203B41FA5}">
                      <a16:colId xmlns:a16="http://schemas.microsoft.com/office/drawing/2014/main" val="127524197"/>
                    </a:ext>
                  </a:extLst>
                </a:gridCol>
                <a:gridCol w="925379">
                  <a:extLst>
                    <a:ext uri="{9D8B030D-6E8A-4147-A177-3AD203B41FA5}">
                      <a16:colId xmlns:a16="http://schemas.microsoft.com/office/drawing/2014/main" val="983416972"/>
                    </a:ext>
                  </a:extLst>
                </a:gridCol>
                <a:gridCol w="3999340">
                  <a:extLst>
                    <a:ext uri="{9D8B030D-6E8A-4147-A177-3AD203B41FA5}">
                      <a16:colId xmlns:a16="http://schemas.microsoft.com/office/drawing/2014/main" val="1132848970"/>
                    </a:ext>
                  </a:extLst>
                </a:gridCol>
                <a:gridCol w="925379">
                  <a:extLst>
                    <a:ext uri="{9D8B030D-6E8A-4147-A177-3AD203B41FA5}">
                      <a16:colId xmlns:a16="http://schemas.microsoft.com/office/drawing/2014/main" val="3144637512"/>
                    </a:ext>
                  </a:extLst>
                </a:gridCol>
              </a:tblGrid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3" marR="7473" marT="747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Fecha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Hora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Content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Obligatorio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73" marR="7473" marT="747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1959060"/>
                  </a:ext>
                </a:extLst>
              </a:tr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Viernes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Mayo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11:00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Q&amp;A Section 1&amp;2: R Basics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Required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325466"/>
                  </a:ext>
                </a:extLst>
              </a:tr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Viernes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Junio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11:00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Q&amp;A Section 3&amp;4: R Basics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825522"/>
                  </a:ext>
                </a:extLst>
              </a:tr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Viernes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09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Junio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11:00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Q&amp;A Section 1&amp;2&amp;3: R Visualization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916080"/>
                  </a:ext>
                </a:extLst>
              </a:tr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Viernes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Junio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11:00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Q&amp;A Section 4&amp;5: R Visualization &amp; R Markdown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2536184"/>
                  </a:ext>
                </a:extLst>
              </a:tr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Viernes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Junio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11:00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Tarea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 (due at 10:00am)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Required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8149389"/>
                  </a:ext>
                </a:extLst>
              </a:tr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Viernes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07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Julio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11:00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Q&amp;A Section1: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RNAseq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Data Preprocessing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Required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008676"/>
                  </a:ext>
                </a:extLst>
              </a:tr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Viernes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Julio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11:00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Q&amp;A Section2: Temporal analysis of RNA-seq data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Required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4385376"/>
                  </a:ext>
                </a:extLst>
              </a:tr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Viernes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Julio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11:00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Q&amp;A Section3: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Treatment_and_Transcriptional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Networks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Required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640774"/>
                  </a:ext>
                </a:extLst>
              </a:tr>
              <a:tr h="3203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Viernes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Julio</a:t>
                      </a:r>
                    </a:p>
                  </a:txBody>
                  <a:tcPr marL="7473" marR="7473" marT="7473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11:00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Tarea 2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Required</a:t>
                      </a:r>
                    </a:p>
                  </a:txBody>
                  <a:tcPr marL="7473" marR="7473" marT="747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36496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898D8178-4E82-CB69-419A-353C7A471310}"/>
              </a:ext>
            </a:extLst>
          </p:cNvPr>
          <p:cNvSpPr txBox="1"/>
          <p:nvPr/>
        </p:nvSpPr>
        <p:spPr>
          <a:xfrm>
            <a:off x="187408" y="1720519"/>
            <a:ext cx="189667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</a:t>
            </a:r>
            <a:r>
              <a:rPr lang="en-US" sz="2400" b="1" dirty="0"/>
              <a:t>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Nate Johnson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250B1D-CB54-F61F-C942-4D9953558C89}"/>
              </a:ext>
            </a:extLst>
          </p:cNvPr>
          <p:cNvSpPr txBox="1"/>
          <p:nvPr/>
        </p:nvSpPr>
        <p:spPr>
          <a:xfrm>
            <a:off x="187408" y="3179530"/>
            <a:ext cx="23839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Jonathan Maldonado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Pablo Villarreal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Tomás </a:t>
            </a:r>
            <a:r>
              <a:rPr lang="en-US" dirty="0" err="1"/>
              <a:t>Moyano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143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F9E61-885A-4447-0944-73966C45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solving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AB481-8E47-7103-98D2-6132B8DF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0900"/>
            <a:ext cx="10972800" cy="4873129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>
                <a:solidFill>
                  <a:schemeClr val="accent2">
                    <a:lumMod val="50000"/>
                  </a:schemeClr>
                </a:solidFill>
              </a:rPr>
              <a:t>To program is to know how ”to google”</a:t>
            </a:r>
          </a:p>
          <a:p>
            <a:endParaRPr lang="en-US" dirty="0"/>
          </a:p>
          <a:p>
            <a:r>
              <a:rPr lang="en-US" dirty="0"/>
              <a:t>Google</a:t>
            </a:r>
          </a:p>
          <a:p>
            <a:pPr lvl="1"/>
            <a:r>
              <a:rPr lang="en-US" dirty="0"/>
              <a:t>How to google? Reserved characters (“”)</a:t>
            </a:r>
          </a:p>
          <a:p>
            <a:pPr lvl="1"/>
            <a:endParaRPr lang="en-US" dirty="0"/>
          </a:p>
          <a:p>
            <a:r>
              <a:rPr lang="en-US" dirty="0"/>
              <a:t>Stack Exchange</a:t>
            </a:r>
          </a:p>
          <a:p>
            <a:r>
              <a:rPr lang="en-US" dirty="0" err="1"/>
              <a:t>BioStars</a:t>
            </a:r>
            <a:r>
              <a:rPr lang="en-US" dirty="0"/>
              <a:t> (for bioinformatics problems).</a:t>
            </a:r>
          </a:p>
          <a:p>
            <a:endParaRPr lang="en-US" dirty="0"/>
          </a:p>
          <a:p>
            <a:r>
              <a:rPr lang="en-US" dirty="0"/>
              <a:t>Advice from others… Usually useful, but maybe avoidable with a little googling.</a:t>
            </a:r>
          </a:p>
          <a:p>
            <a:pPr lvl="1"/>
            <a:r>
              <a:rPr lang="en-US" dirty="0"/>
              <a:t>Write me at </a:t>
            </a:r>
            <a:r>
              <a:rPr lang="en-US" dirty="0">
                <a:hlinkClick r:id="rId2"/>
              </a:rPr>
              <a:t>nathan.johnson@mayor.cl</a:t>
            </a:r>
            <a:r>
              <a:rPr lang="en-US" dirty="0"/>
              <a:t> or </a:t>
            </a:r>
            <a:r>
              <a:rPr lang="en-US" dirty="0">
                <a:hlinkClick r:id="rId3"/>
              </a:rPr>
              <a:t>jax523@gmail.com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Questions and answers session.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b="1" dirty="0"/>
              <a:t>When you get good at R, you can understand your data much better!</a:t>
            </a:r>
          </a:p>
        </p:txBody>
      </p:sp>
    </p:spTree>
    <p:extLst>
      <p:ext uri="{BB962C8B-B14F-4D97-AF65-F5344CB8AC3E}">
        <p14:creationId xmlns:p14="http://schemas.microsoft.com/office/powerpoint/2010/main" val="11917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2ED20-BFE0-8EF4-ADAE-3F9CE9173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3C8BA-7B1C-802C-FE97-44B2ABAC8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0900"/>
            <a:ext cx="10972800" cy="5016758"/>
          </a:xfrm>
        </p:spPr>
        <p:txBody>
          <a:bodyPr/>
          <a:lstStyle/>
          <a:p>
            <a:r>
              <a:rPr lang="en-US" dirty="0"/>
              <a:t>Include a object type in the name of a variable! 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E.g. </a:t>
            </a:r>
            <a:r>
              <a:rPr lang="en-US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expression.df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heights.vec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categories.ls</a:t>
            </a:r>
            <a:endParaRPr lang="en-US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US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/>
              <a:t>Use descriptive variable names:  </a:t>
            </a:r>
            <a:r>
              <a:rPr lang="en-US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abundance.df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/>
              <a:t>is much better than </a:t>
            </a:r>
            <a:r>
              <a:rPr lang="en-US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a.df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/>
              <a:t>(or worse ”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en-US" dirty="0"/>
              <a:t>”).</a:t>
            </a:r>
          </a:p>
          <a:p>
            <a:pPr lvl="1"/>
            <a:r>
              <a:rPr lang="en-US" dirty="0"/>
              <a:t>You can use shorter names for a small section if you copy the object: </a:t>
            </a:r>
            <a:r>
              <a:rPr lang="en-US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a.df</a:t>
            </a:r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&lt;- </a:t>
            </a:r>
            <a:r>
              <a:rPr lang="en-US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abundance.df</a:t>
            </a:r>
            <a:endParaRPr lang="en-US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/>
              <a:t>Use section dividers to clarify the sections of your script. (ctrl-shift-R windows, </a:t>
            </a:r>
            <a:r>
              <a:rPr lang="en-US" dirty="0" err="1"/>
              <a:t>cmd</a:t>
            </a:r>
            <a:r>
              <a:rPr lang="en-US" dirty="0"/>
              <a:t>-shift-R mac)</a:t>
            </a:r>
          </a:p>
          <a:p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b="1" u="sng" dirty="0">
                <a:latin typeface="Arial" panose="020B0604020202020204" pitchFamily="34" charset="0"/>
                <a:ea typeface="Menlo" panose="020B0609030804020204" pitchFamily="49" charset="0"/>
                <a:cs typeface="Arial" panose="020B0604020202020204" pitchFamily="34" charset="0"/>
              </a:rPr>
              <a:t>Do not use the terminal!</a:t>
            </a:r>
            <a:r>
              <a:rPr lang="en-US" b="1" dirty="0">
                <a:latin typeface="Arial" panose="020B0604020202020204" pitchFamily="34" charset="0"/>
                <a:ea typeface="Menlo" panose="020B0609030804020204" pitchFamily="49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ea typeface="Menlo" panose="020B0609030804020204" pitchFamily="49" charset="0"/>
                <a:cs typeface="Arial" panose="020B0604020202020204" pitchFamily="34" charset="0"/>
              </a:rPr>
              <a:t>Write everything in scripts and run from there. You will need to rerun code. This is your only record of what you did.</a:t>
            </a:r>
          </a:p>
          <a:p>
            <a:endParaRPr lang="en-US" dirty="0">
              <a:latin typeface="Arial" panose="020B0604020202020204" pitchFamily="34" charset="0"/>
              <a:ea typeface="Menlo" panose="020B0609030804020204" pitchFamily="49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ea typeface="Menlo" panose="020B0609030804020204" pitchFamily="49" charset="0"/>
                <a:cs typeface="Arial" panose="020B0604020202020204" pitchFamily="34" charset="0"/>
              </a:rPr>
              <a:t>Use functions to organize your code - you can “wrap” discrete pieces of a script into a basic function.</a:t>
            </a:r>
          </a:p>
          <a:p>
            <a:endParaRPr lang="en-US" dirty="0">
              <a:latin typeface="Arial" panose="020B0604020202020204" pitchFamily="34" charset="0"/>
              <a:ea typeface="Menlo" panose="020B0609030804020204" pitchFamily="49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ea typeface="Menlo" panose="020B0609030804020204" pitchFamily="49" charset="0"/>
                <a:cs typeface="Arial" panose="020B0604020202020204" pitchFamily="34" charset="0"/>
              </a:rPr>
              <a:t>The “#” character indicates comments – anything following this will not be evaluated. Tip: you can comment entire lines in R studio with </a:t>
            </a:r>
            <a:r>
              <a:rPr lang="en-US" dirty="0"/>
              <a:t>(ctrl-shift-C windows, </a:t>
            </a:r>
            <a:r>
              <a:rPr lang="en-US" dirty="0" err="1"/>
              <a:t>cmd</a:t>
            </a:r>
            <a:r>
              <a:rPr lang="en-US" dirty="0"/>
              <a:t>-shift-C mac).</a:t>
            </a:r>
          </a:p>
          <a:p>
            <a:endParaRPr lang="en-US" dirty="0">
              <a:latin typeface="Arial" panose="020B0604020202020204" pitchFamily="34" charset="0"/>
              <a:ea typeface="Menlo" panose="020B0609030804020204" pitchFamily="49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EBB9B-B51E-439F-A1F6-E3A5A0FF6FE4}"/>
              </a:ext>
            </a:extLst>
          </p:cNvPr>
          <p:cNvSpPr txBox="1"/>
          <p:nvPr/>
        </p:nvSpPr>
        <p:spPr>
          <a:xfrm>
            <a:off x="914400" y="6488668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 will add more as we continue through the course</a:t>
            </a:r>
          </a:p>
        </p:txBody>
      </p:sp>
    </p:spTree>
    <p:extLst>
      <p:ext uri="{BB962C8B-B14F-4D97-AF65-F5344CB8AC3E}">
        <p14:creationId xmlns:p14="http://schemas.microsoft.com/office/powerpoint/2010/main" val="921348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2ED20-BFE0-8EF4-ADAE-3F9CE9173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3C8BA-7B1C-802C-FE97-44B2ABAC8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0900"/>
            <a:ext cx="10972800" cy="138499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ea typeface="Menlo" panose="020B0609030804020204" pitchFamily="49" charset="0"/>
                <a:cs typeface="Arial" panose="020B0604020202020204" pitchFamily="34" charset="0"/>
              </a:rPr>
              <a:t>Use r-studio projects:</a:t>
            </a:r>
          </a:p>
          <a:p>
            <a:pPr lvl="1"/>
            <a:r>
              <a:rPr lang="en-US" dirty="0">
                <a:latin typeface="Arial" panose="020B0604020202020204" pitchFamily="34" charset="0"/>
                <a:ea typeface="Menlo" panose="020B0609030804020204" pitchFamily="49" charset="0"/>
                <a:cs typeface="Arial" panose="020B0604020202020204" pitchFamily="34" charset="0"/>
              </a:rPr>
              <a:t>Configuration and function files.</a:t>
            </a:r>
          </a:p>
          <a:p>
            <a:pPr lvl="1"/>
            <a:r>
              <a:rPr lang="en-US" dirty="0">
                <a:latin typeface="Arial" panose="020B0604020202020204" pitchFamily="34" charset="0"/>
                <a:ea typeface="Menlo" panose="020B0609030804020204" pitchFamily="49" charset="0"/>
                <a:cs typeface="Arial" panose="020B0604020202020204" pitchFamily="34" charset="0"/>
              </a:rPr>
              <a:t>Helps organize working directory.</a:t>
            </a:r>
          </a:p>
          <a:p>
            <a:endParaRPr lang="en-US" dirty="0">
              <a:latin typeface="Arial" panose="020B0604020202020204" pitchFamily="34" charset="0"/>
              <a:ea typeface="Menlo" panose="020B0609030804020204" pitchFamily="49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EBB9B-B51E-439F-A1F6-E3A5A0FF6FE4}"/>
              </a:ext>
            </a:extLst>
          </p:cNvPr>
          <p:cNvSpPr txBox="1"/>
          <p:nvPr/>
        </p:nvSpPr>
        <p:spPr>
          <a:xfrm>
            <a:off x="914400" y="6488668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 will add more as we continue through the course</a:t>
            </a:r>
          </a:p>
        </p:txBody>
      </p:sp>
    </p:spTree>
    <p:extLst>
      <p:ext uri="{BB962C8B-B14F-4D97-AF65-F5344CB8AC3E}">
        <p14:creationId xmlns:p14="http://schemas.microsoft.com/office/powerpoint/2010/main" val="3347118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D2E9C-8242-BB8B-F9C9-322C39273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Answers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4CE12-A011-D8D7-CAE4-E89208EEB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0900"/>
            <a:ext cx="10972800" cy="1733808"/>
          </a:xfrm>
        </p:spPr>
        <p:txBody>
          <a:bodyPr/>
          <a:lstStyle/>
          <a:p>
            <a:r>
              <a:rPr lang="en-US" dirty="0"/>
              <a:t>Here, I can help any problems, confusion, questions, concerns – any other problems with the course material.</a:t>
            </a:r>
          </a:p>
          <a:p>
            <a:endParaRPr lang="en-US" dirty="0"/>
          </a:p>
          <a:p>
            <a:r>
              <a:rPr lang="en-US" dirty="0"/>
              <a:t>Share your difficulties! We can help others who are struggling!</a:t>
            </a:r>
          </a:p>
          <a:p>
            <a:endParaRPr lang="en-US" dirty="0"/>
          </a:p>
          <a:p>
            <a:r>
              <a:rPr lang="en-US" dirty="0"/>
              <a:t>Use the “raise hand” command, the chat, or speak up.</a:t>
            </a:r>
          </a:p>
        </p:txBody>
      </p:sp>
    </p:spTree>
    <p:extLst>
      <p:ext uri="{BB962C8B-B14F-4D97-AF65-F5344CB8AC3E}">
        <p14:creationId xmlns:p14="http://schemas.microsoft.com/office/powerpoint/2010/main" val="1720369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8209E-1616-178D-50B1-217450CEF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60C4B4-F47D-D5A7-EF8A-CD4054F7B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47700"/>
            <a:ext cx="7489371" cy="531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736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73018-11E4-B6DF-D3E3-A132CD45B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56C21E-FEAD-3C86-F1C5-BBA55E585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48629"/>
            <a:ext cx="7162800" cy="586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014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01A7-1F13-53EE-3477-8E50F97A6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ggplot</a:t>
            </a:r>
            <a:r>
              <a:rPr lang="en-US" dirty="0"/>
              <a:t>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4FF35-7958-D153-B205-F93193D21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10900"/>
            <a:ext cx="6211207" cy="4667945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Function options vs </a:t>
            </a:r>
            <a:r>
              <a:rPr lang="en-US" b="1" dirty="0" err="1"/>
              <a:t>aes</a:t>
            </a:r>
            <a:endParaRPr lang="en-US" b="1" dirty="0"/>
          </a:p>
          <a:p>
            <a:r>
              <a:rPr lang="en-US" dirty="0"/>
              <a:t>Functions have built in options specific to them only (width, </a:t>
            </a:r>
            <a:r>
              <a:rPr lang="en-US" dirty="0" err="1"/>
              <a:t>show.legend</a:t>
            </a:r>
            <a:r>
              <a:rPr lang="en-US" dirty="0"/>
              <a:t>, </a:t>
            </a:r>
            <a:r>
              <a:rPr lang="en-US" dirty="0" err="1"/>
              <a:t>na.rm</a:t>
            </a:r>
            <a:r>
              <a:rPr lang="en-US" dirty="0"/>
              <a:t>).</a:t>
            </a:r>
          </a:p>
          <a:p>
            <a:r>
              <a:rPr lang="en-US" dirty="0" err="1"/>
              <a:t>Aes</a:t>
            </a:r>
            <a:r>
              <a:rPr lang="en-US" dirty="0"/>
              <a:t> is the mapping variable, this can be shared between plotting functions and the parent plot.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Global vs local</a:t>
            </a:r>
          </a:p>
          <a:p>
            <a:r>
              <a:rPr lang="en-US" dirty="0"/>
              <a:t>Local and global </a:t>
            </a:r>
            <a:r>
              <a:rPr lang="en-US" dirty="0" err="1"/>
              <a:t>ggplot</a:t>
            </a:r>
            <a:r>
              <a:rPr lang="en-US" dirty="0"/>
              <a:t> functions have mappings (</a:t>
            </a:r>
            <a:r>
              <a:rPr lang="en-US" dirty="0" err="1"/>
              <a:t>aes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Locals can inherit these from the parent (global) mappings.</a:t>
            </a:r>
          </a:p>
          <a:p>
            <a:endParaRPr lang="en-US" dirty="0"/>
          </a:p>
          <a:p>
            <a:r>
              <a:rPr lang="en-US" dirty="0"/>
              <a:t>However, plot functions will use locally defined mappings first.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28B2D0-6BC1-E337-74D3-819311C33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8821" y="785222"/>
            <a:ext cx="2451100" cy="2349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76A1DF-25BF-5E12-CAE2-2057ADBF6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657" y="3847528"/>
            <a:ext cx="3850821" cy="265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6511"/>
      </p:ext>
    </p:extLst>
  </p:cSld>
  <p:clrMapOvr>
    <a:masterClrMapping/>
  </p:clrMapOvr>
</p:sld>
</file>

<file path=ppt/theme/theme1.xml><?xml version="1.0" encoding="utf-8"?>
<a:theme xmlns:a="http://schemas.openxmlformats.org/drawingml/2006/main" name="Nate_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ate_1" id="{716140B3-2281-C840-A0C0-E17FF4D892F3}" vid="{EDE3C902-6FE5-8942-99B7-B56FD35869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4250</TotalTime>
  <Words>962</Words>
  <Application>Microsoft Macintosh PowerPoint</Application>
  <PresentationFormat>Widescreen</PresentationFormat>
  <Paragraphs>208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Menlo</vt:lpstr>
      <vt:lpstr>Nate_1</vt:lpstr>
      <vt:lpstr>2022 - Introduction to R  Millennium Institute for Integrative Biology - iBio</vt:lpstr>
      <vt:lpstr>Calendar of the course</vt:lpstr>
      <vt:lpstr>Strategies for solving problems</vt:lpstr>
      <vt:lpstr>Tips</vt:lpstr>
      <vt:lpstr>Tips</vt:lpstr>
      <vt:lpstr>Questions and Answers</vt:lpstr>
      <vt:lpstr>Week 1</vt:lpstr>
      <vt:lpstr>Week 2</vt:lpstr>
      <vt:lpstr>ggplot basics</vt:lpstr>
      <vt:lpstr>Global vs Local mappings</vt:lpstr>
      <vt:lpstr>Helpful functions</vt:lpstr>
      <vt:lpstr>PowerPoint Presentation</vt:lpstr>
      <vt:lpstr>PowerPoint Presentation</vt:lpstr>
      <vt:lpstr>Data shape</vt:lpstr>
      <vt:lpstr>PowerPoint Presentation</vt:lpstr>
      <vt:lpstr>String manipulation</vt:lpstr>
      <vt:lpstr>Tarea (homework)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course</dc:title>
  <dc:creator>Nathan Johnson</dc:creator>
  <cp:lastModifiedBy>Nathan Johnson</cp:lastModifiedBy>
  <cp:revision>34</cp:revision>
  <dcterms:created xsi:type="dcterms:W3CDTF">2022-04-20T16:02:36Z</dcterms:created>
  <dcterms:modified xsi:type="dcterms:W3CDTF">2023-06-09T15:10:26Z</dcterms:modified>
</cp:coreProperties>
</file>

<file path=docProps/thumbnail.jpeg>
</file>